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08" r:id="rId1"/>
  </p:sldMasterIdLst>
  <p:sldIdLst>
    <p:sldId id="257" r:id="rId2"/>
    <p:sldId id="258" r:id="rId3"/>
    <p:sldId id="262" r:id="rId4"/>
    <p:sldId id="273" r:id="rId5"/>
    <p:sldId id="276" r:id="rId6"/>
    <p:sldId id="275" r:id="rId7"/>
    <p:sldId id="266" r:id="rId8"/>
    <p:sldId id="274" r:id="rId9"/>
  </p:sldIdLst>
  <p:sldSz cx="12192000" cy="6858000"/>
  <p:notesSz cx="6858000" cy="9144000"/>
  <p:embeddedFontLst>
    <p:embeddedFont>
      <p:font typeface="Acumin Pro" panose="020B0504020202020204" pitchFamily="34" charset="77"/>
      <p:regular r:id="rId10"/>
      <p:bold r:id="rId11"/>
      <p:italic r:id="rId12"/>
      <p:boldItalic r:id="rId13"/>
    </p:embeddedFont>
    <p:embeddedFont>
      <p:font typeface="Acumin Pro ExtraCondensed" panose="020B0508020202020204" pitchFamily="34" charset="77"/>
      <p:regular r:id="rId14"/>
      <p:bold r:id="rId15"/>
      <p:italic r:id="rId16"/>
      <p:boldItalic r:id="rId17"/>
    </p:embeddedFont>
    <p:embeddedFont>
      <p:font typeface="Acumin Pro ExtraCondensed Smbd" panose="020B0708020202020204" pitchFamily="34" charset="77"/>
      <p:regular r:id="rId18"/>
      <p:bold r:id="rId19"/>
      <p:italic r:id="rId20"/>
      <p:boldItalic r:id="rId21"/>
    </p:embeddedFont>
    <p:embeddedFont>
      <p:font typeface="Acumin Pro Medium" panose="020B0604020202020204" pitchFamily="34" charset="77"/>
      <p:regular r:id="rId22"/>
      <p:italic r:id="rId23"/>
    </p:embeddedFont>
    <p:embeddedFont>
      <p:font typeface="Acumin Pro Semibold" panose="020B0704020202020204" pitchFamily="34" charset="77"/>
      <p:regular r:id="rId24"/>
      <p:bold r:id="rId25"/>
      <p:italic r:id="rId26"/>
      <p:boldItalic r:id="rId27"/>
    </p:embeddedFont>
    <p:embeddedFont>
      <p:font typeface="Acumin Pro SemiCondensed" panose="020B0506020202020204" pitchFamily="34" charset="77"/>
      <p:regular r:id="rId28"/>
      <p:bold r:id="rId29"/>
      <p:italic r:id="rId30"/>
      <p:boldItalic r:id="rId31"/>
    </p:embeddedFont>
    <p:embeddedFont>
      <p:font typeface="United Sans Cd Md" pitchFamily="2" charset="77"/>
      <p:regular r:id="rId32"/>
    </p:embeddedFont>
    <p:embeddedFont>
      <p:font typeface="United Sans Reg Medium" pitchFamily="2" charset="77"/>
      <p:regular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EB7BA1-F8CA-6C4D-9EC0-C6F1099DE2D4}" v="43" dt="2024-02-23T21:34:47.6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49"/>
    <p:restoredTop sz="94674"/>
  </p:normalViewPr>
  <p:slideViewPr>
    <p:cSldViewPr snapToGrid="0" snapToObjects="1">
      <p:cViewPr varScale="1">
        <p:scale>
          <a:sx n="116" d="100"/>
          <a:sy n="116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21" Type="http://schemas.openxmlformats.org/officeDocument/2006/relationships/font" Target="fonts/font1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3.tiff>
</file>

<file path=ppt/media/image5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cessibility Statem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PT Accessibility">
            <a:extLst>
              <a:ext uri="{FF2B5EF4-FFF2-40B4-BE49-F238E27FC236}">
                <a16:creationId xmlns:a16="http://schemas.microsoft.com/office/drawing/2014/main" id="{7218C6A0-FE47-3C49-9974-F3CABE12FB6E}"/>
              </a:ext>
            </a:extLst>
          </p:cNvPr>
          <p:cNvSpPr txBox="1"/>
          <p:nvPr userDrawn="1"/>
        </p:nvSpPr>
        <p:spPr>
          <a:xfrm>
            <a:off x="1481118" y="1877220"/>
            <a:ext cx="8171677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effectLst/>
                <a:latin typeface="Acumin Pro" panose="020B0504020202020204" pitchFamily="34" charset="77"/>
              </a:rPr>
              <a:t>Support the Purdue University brand in your presentations by using a brand-friendly template. This template uses an accessible master layout. Please note that some changes </a:t>
            </a:r>
            <a:br>
              <a:rPr lang="en-US" sz="1800" dirty="0">
                <a:solidFill>
                  <a:schemeClr val="bg1"/>
                </a:solidFill>
                <a:effectLst/>
                <a:latin typeface="Acumin Pro" panose="020B0504020202020204" pitchFamily="34" charset="77"/>
              </a:rPr>
            </a:br>
            <a:r>
              <a:rPr lang="en-US" sz="1800" dirty="0">
                <a:solidFill>
                  <a:schemeClr val="bg1"/>
                </a:solidFill>
                <a:effectLst/>
                <a:latin typeface="Acumin Pro" panose="020B0504020202020204" pitchFamily="34" charset="77"/>
              </a:rPr>
              <a:t>to the PowerPoint template could impact accessibility by those with disabilities. Follow the instructions provided by Microsoft Office to ensure that your PowerPoint presentations are accessible to all users: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5" name="PPT Accessibility URL" descr="PPT Accessibility URL">
            <a:extLst>
              <a:ext uri="{FF2B5EF4-FFF2-40B4-BE49-F238E27FC236}">
                <a16:creationId xmlns:a16="http://schemas.microsoft.com/office/drawing/2014/main" id="{BA1A708E-CC6F-5046-B62E-67EF72C834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1481117" y="4133385"/>
            <a:ext cx="7687663" cy="505523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1800" b="0" i="0" cap="none" spc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https://</a:t>
            </a:r>
            <a:r>
              <a:rPr lang="en-US" dirty="0" err="1">
                <a:solidFill>
                  <a:schemeClr val="accent1"/>
                </a:solidFill>
              </a:rPr>
              <a:t>support.office.com</a:t>
            </a:r>
            <a:r>
              <a:rPr lang="en-US" dirty="0">
                <a:solidFill>
                  <a:schemeClr val="accent1"/>
                </a:solidFill>
              </a:rPr>
              <a:t>/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-us/article/Make-your-PowerPoint-presentations-accessible-6f7772b2-2f33-4bd2-8ca7-dae3b2b3ef25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8BC758-D59E-8E44-B1BB-3467BE203B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4480" b="-27184"/>
          <a:stretch/>
        </p:blipFill>
        <p:spPr>
          <a:xfrm>
            <a:off x="573583" y="6046656"/>
            <a:ext cx="2635783" cy="479489"/>
          </a:xfrm>
          <a:prstGeom prst="rect">
            <a:avLst/>
          </a:prstGeom>
        </p:spPr>
      </p:pic>
      <p:pic>
        <p:nvPicPr>
          <p:cNvPr id="29" name="Gold Triangle">
            <a:extLst>
              <a:ext uri="{FF2B5EF4-FFF2-40B4-BE49-F238E27FC236}">
                <a16:creationId xmlns:a16="http://schemas.microsoft.com/office/drawing/2014/main" id="{6C3B8210-1510-C644-9CE9-0E6E1BA99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19" name="Date">
            <a:extLst>
              <a:ext uri="{FF2B5EF4-FFF2-40B4-BE49-F238E27FC236}">
                <a16:creationId xmlns:a16="http://schemas.microsoft.com/office/drawing/2014/main" id="{AAF94E19-ED71-7845-B4E1-5D3EA4F259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32275" y="6202177"/>
            <a:ext cx="1142268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3/11/25</a:t>
            </a:fld>
            <a:endParaRPr lang="en-US" dirty="0"/>
          </a:p>
        </p:txBody>
      </p:sp>
      <p:cxnSp>
        <p:nvCxnSpPr>
          <p:cNvPr id="22" name="Line">
            <a:extLst>
              <a:ext uri="{FF2B5EF4-FFF2-40B4-BE49-F238E27FC236}">
                <a16:creationId xmlns:a16="http://schemas.microsoft.com/office/drawing/2014/main" id="{6E05FCF8-5823-9D4D-B7F3-412E5BDD4E01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">
            <a:extLst>
              <a:ext uri="{FF2B5EF4-FFF2-40B4-BE49-F238E27FC236}">
                <a16:creationId xmlns:a16="http://schemas.microsoft.com/office/drawing/2014/main" id="{14A543BD-A296-7346-B649-5BA64898A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66C244-46D0-5048-A69E-5C3AE56122B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3" y="6046655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88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352" userDrawn="1">
          <p15:clr>
            <a:srgbClr val="FBAE40"/>
          </p15:clr>
        </p15:guide>
        <p15:guide id="8" orient="horz" pos="192" userDrawn="1">
          <p15:clr>
            <a:srgbClr val="FBAE40"/>
          </p15:clr>
        </p15:guide>
        <p15:guide id="9" pos="92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ld Background">
            <a:extLst>
              <a:ext uri="{FF2B5EF4-FFF2-40B4-BE49-F238E27FC236}">
                <a16:creationId xmlns:a16="http://schemas.microsoft.com/office/drawing/2014/main" id="{EACB2F0C-1C3D-CD48-AD13-7B5AD683F7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ctrTitle" hasCustomPrompt="1"/>
          </p:nvPr>
        </p:nvSpPr>
        <p:spPr bwMode="blackWhite">
          <a:xfrm>
            <a:off x="1488156" y="1626244"/>
            <a:ext cx="7911945" cy="1523494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80000"/>
              </a:lnSpc>
              <a:defRPr sz="6000" b="1" i="1" spc="0">
                <a:solidFill>
                  <a:schemeClr val="bg1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Title Slide </a:t>
            </a:r>
            <a:r>
              <a:rPr lang="en-US" dirty="0" err="1"/>
              <a:t>Acumin</a:t>
            </a:r>
            <a:r>
              <a:rPr lang="en-US" dirty="0"/>
              <a:t> Pro Extra Cond Bold Italic 60</a:t>
            </a:r>
          </a:p>
        </p:txBody>
      </p:sp>
      <p:sp>
        <p:nvSpPr>
          <p:cNvPr id="3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1495680" y="3990085"/>
            <a:ext cx="7096269" cy="336015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Acumin Pro SemiCondensed" panose="020B0506020202020204" pitchFamily="34" charset="77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 </a:t>
            </a:r>
            <a:r>
              <a:rPr lang="en-US" dirty="0" err="1"/>
              <a:t>Acumin</a:t>
            </a:r>
            <a:r>
              <a:rPr lang="en-US" dirty="0"/>
              <a:t> Pro Semi Cond Bold 22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25" name="Black Triangle">
            <a:extLst>
              <a:ext uri="{FF2B5EF4-FFF2-40B4-BE49-F238E27FC236}">
                <a16:creationId xmlns:a16="http://schemas.microsoft.com/office/drawing/2014/main" id="{B39FD579-3334-AA49-8C7F-768033BE0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7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3/11/25</a:t>
            </a:fld>
            <a:endParaRPr lang="en-US" dirty="0"/>
          </a:p>
        </p:txBody>
      </p:sp>
      <p:cxnSp>
        <p:nvCxnSpPr>
          <p:cNvPr id="33" name="Line">
            <a:extLst>
              <a:ext uri="{FF2B5EF4-FFF2-40B4-BE49-F238E27FC236}">
                <a16:creationId xmlns:a16="http://schemas.microsoft.com/office/drawing/2014/main" id="{E61121D3-034C-A148-89AD-C240C1E7F6F7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"/>
          <p:cNvSpPr>
            <a:spLocks noGrp="1"/>
          </p:cNvSpPr>
          <p:nvPr>
            <p:ph type="sldNum" sz="quarter" idx="12"/>
          </p:nvPr>
        </p:nvSpPr>
        <p:spPr>
          <a:xfrm>
            <a:off x="11214213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C569C7-EC53-2941-BC65-AAA7EA1E2E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583" y="6046656"/>
            <a:ext cx="479514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02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8" pos="92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Cop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Black Bar">
            <a:extLst>
              <a:ext uri="{FF2B5EF4-FFF2-40B4-BE49-F238E27FC236}">
                <a16:creationId xmlns:a16="http://schemas.microsoft.com/office/drawing/2014/main" id="{6283C7A5-FA96-634B-82F6-99BF44D20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" y="0"/>
            <a:ext cx="11514667" cy="914400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 hasCustomPrompt="1"/>
          </p:nvPr>
        </p:nvSpPr>
        <p:spPr bwMode="blackWhite">
          <a:xfrm>
            <a:off x="1489619" y="442674"/>
            <a:ext cx="9234309" cy="5124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3600" b="1" i="1" cap="none" spc="0">
                <a:solidFill>
                  <a:schemeClr val="tx2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Title </a:t>
            </a:r>
            <a:r>
              <a:rPr lang="en-US" dirty="0" err="1"/>
              <a:t>Acumin</a:t>
            </a:r>
            <a:r>
              <a:rPr lang="en-US" dirty="0"/>
              <a:t> Pro Extra Cond Bold Italic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subTitle" idx="1" hasCustomPrompt="1"/>
          </p:nvPr>
        </p:nvSpPr>
        <p:spPr>
          <a:xfrm>
            <a:off x="1489618" y="1345167"/>
            <a:ext cx="7321993" cy="341599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Acumin Pro SemiCondensed" panose="020B0506020202020204" pitchFamily="34" charset="77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 </a:t>
            </a:r>
            <a:r>
              <a:rPr lang="en-US" dirty="0" err="1"/>
              <a:t>Acumin</a:t>
            </a:r>
            <a:r>
              <a:rPr lang="en-US" dirty="0"/>
              <a:t> Pro Semi Cond Bold 22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9F798712-4535-8340-942F-27FFD5E3FE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28620" y="1962540"/>
            <a:ext cx="7366000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</p:txBody>
      </p:sp>
      <p:sp>
        <p:nvSpPr>
          <p:cNvPr id="28" name="Date">
            <a:extLst>
              <a:ext uri="{FF2B5EF4-FFF2-40B4-BE49-F238E27FC236}">
                <a16:creationId xmlns:a16="http://schemas.microsoft.com/office/drawing/2014/main" id="{32B67432-75BE-B145-B884-FF16D239EA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136783" y="6202177"/>
            <a:ext cx="103776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>
                    <a:alpha val="70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fld id="{E0C8DACD-4E35-4E4C-AC75-C3DE50F04E7E}" type="datetime1">
              <a:rPr lang="en-US" smtClean="0"/>
              <a:pPr/>
              <a:t>3/11/25</a:t>
            </a:fld>
            <a:endParaRPr lang="en-US" dirty="0"/>
          </a:p>
        </p:txBody>
      </p:sp>
      <p:cxnSp>
        <p:nvCxnSpPr>
          <p:cNvPr id="30" name="Line">
            <a:extLst>
              <a:ext uri="{FF2B5EF4-FFF2-40B4-BE49-F238E27FC236}">
                <a16:creationId xmlns:a16="http://schemas.microsoft.com/office/drawing/2014/main" id="{58350E96-57A4-414B-9B8B-1430C2B4D38E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Slide Number">
            <a:extLst>
              <a:ext uri="{FF2B5EF4-FFF2-40B4-BE49-F238E27FC236}">
                <a16:creationId xmlns:a16="http://schemas.microsoft.com/office/drawing/2014/main" id="{49E8753C-A442-034F-B0F4-92D22B324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7832" y="6181281"/>
            <a:ext cx="487680" cy="365760"/>
          </a:xfrm>
          <a:prstGeom prst="ellipse">
            <a:avLst/>
          </a:prstGeom>
          <a:noFill/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000" b="1" i="0" spc="0" baseline="0">
                <a:solidFill>
                  <a:schemeClr val="bg1"/>
                </a:solidFill>
                <a:latin typeface="Acumin Pro Semibold" panose="020B0504020202020204" pitchFamily="34" charset="77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0A9CB2-D1BB-6449-AC05-3EA17EC1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4480" b="-1837"/>
          <a:stretch/>
        </p:blipFill>
        <p:spPr>
          <a:xfrm>
            <a:off x="573583" y="6046656"/>
            <a:ext cx="2635783" cy="3839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A56621-3DBF-9546-86B4-C61E7C91C37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3" y="6046656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54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32" userDrawn="1">
          <p15:clr>
            <a:srgbClr val="FBAE40"/>
          </p15:clr>
        </p15:guide>
        <p15:guide id="7" pos="1312" userDrawn="1">
          <p15:clr>
            <a:srgbClr val="FBAE40"/>
          </p15:clr>
        </p15:guide>
        <p15:guide id="8" pos="928" userDrawn="1">
          <p15:clr>
            <a:srgbClr val="FBAE40"/>
          </p15:clr>
        </p15:guide>
        <p15:guide id="9" pos="153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Copy &amp; Pic/Char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Black Bar">
            <a:extLst>
              <a:ext uri="{FF2B5EF4-FFF2-40B4-BE49-F238E27FC236}">
                <a16:creationId xmlns:a16="http://schemas.microsoft.com/office/drawing/2014/main" id="{87C91AFD-CCD5-AA40-82FE-4B69C615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" y="0"/>
            <a:ext cx="11514667" cy="914400"/>
          </a:xfrm>
          <a:prstGeom prst="rect">
            <a:avLst/>
          </a:prstGeom>
        </p:spPr>
      </p:pic>
      <p:sp>
        <p:nvSpPr>
          <p:cNvPr id="22" name="Title">
            <a:extLst>
              <a:ext uri="{FF2B5EF4-FFF2-40B4-BE49-F238E27FC236}">
                <a16:creationId xmlns:a16="http://schemas.microsoft.com/office/drawing/2014/main" id="{73768DE6-FB80-874D-8DE0-986B46F1FD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1489619" y="442674"/>
            <a:ext cx="9234309" cy="5124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3600" b="1" i="1" cap="none" spc="0">
                <a:solidFill>
                  <a:schemeClr val="tx2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Title </a:t>
            </a:r>
            <a:r>
              <a:rPr lang="en-US" dirty="0" err="1"/>
              <a:t>Acumin</a:t>
            </a:r>
            <a:r>
              <a:rPr lang="en-US" dirty="0"/>
              <a:t> Pro Extra Cond Bold Italic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subTitle" idx="1" hasCustomPrompt="1"/>
          </p:nvPr>
        </p:nvSpPr>
        <p:spPr>
          <a:xfrm>
            <a:off x="1490239" y="1345166"/>
            <a:ext cx="7288495" cy="338554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Acumin Pro SemiCondensed" panose="020B0506020202020204" pitchFamily="34" charset="77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 </a:t>
            </a:r>
            <a:r>
              <a:rPr lang="en-US" dirty="0" err="1"/>
              <a:t>Acumin</a:t>
            </a:r>
            <a:r>
              <a:rPr lang="en-US" dirty="0"/>
              <a:t> Pro Semi Cond Bold 22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4B5CCD19-DE21-294C-8B0B-3103725AE0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4669" y="1917389"/>
            <a:ext cx="4591332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Picture or Chart" descr="Picture or Chart">
            <a:extLst>
              <a:ext uri="{FF2B5EF4-FFF2-40B4-BE49-F238E27FC236}">
                <a16:creationId xmlns:a16="http://schemas.microsoft.com/office/drawing/2014/main" id="{699BD747-48B6-2547-8F7C-25A44594F61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54234" y="1920876"/>
            <a:ext cx="5287433" cy="2982913"/>
          </a:xfrm>
        </p:spPr>
        <p:txBody>
          <a:bodyPr lIns="0" tIns="0" rIns="0" bIns="0" anchor="ctr" anchorCtr="0"/>
          <a:lstStyle>
            <a:lvl1pPr algn="ctr">
              <a:defRPr b="0" i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  <a:lvl4pPr marL="685800" indent="0" algn="ctr">
              <a:buNone/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Insert picture or chart here</a:t>
            </a:r>
          </a:p>
        </p:txBody>
      </p:sp>
      <p:sp>
        <p:nvSpPr>
          <p:cNvPr id="23" name="Date">
            <a:extLst>
              <a:ext uri="{FF2B5EF4-FFF2-40B4-BE49-F238E27FC236}">
                <a16:creationId xmlns:a16="http://schemas.microsoft.com/office/drawing/2014/main" id="{CF069E70-AF49-2042-836A-1CC5C09B9C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49694" y="6202177"/>
            <a:ext cx="1124849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>
                    <a:alpha val="70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fld id="{E0C8DACD-4E35-4E4C-AC75-C3DE50F04E7E}" type="datetime1">
              <a:rPr lang="en-US" smtClean="0"/>
              <a:pPr/>
              <a:t>3/11/25</a:t>
            </a:fld>
            <a:endParaRPr lang="en-US" dirty="0"/>
          </a:p>
        </p:txBody>
      </p:sp>
      <p:cxnSp>
        <p:nvCxnSpPr>
          <p:cNvPr id="25" name="Line">
            <a:extLst>
              <a:ext uri="{FF2B5EF4-FFF2-40B4-BE49-F238E27FC236}">
                <a16:creationId xmlns:a16="http://schemas.microsoft.com/office/drawing/2014/main" id="{BCC405A1-23C8-8E4E-940E-49CA3B709385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">
            <a:extLst>
              <a:ext uri="{FF2B5EF4-FFF2-40B4-BE49-F238E27FC236}">
                <a16:creationId xmlns:a16="http://schemas.microsoft.com/office/drawing/2014/main" id="{50D54855-2B56-7D4D-BC1F-BBB8B58B96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7832" y="6181281"/>
            <a:ext cx="487680" cy="365760"/>
          </a:xfrm>
          <a:prstGeom prst="ellipse">
            <a:avLst/>
          </a:prstGeom>
          <a:noFill/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000" b="1" i="0" spc="0" baseline="0">
                <a:solidFill>
                  <a:schemeClr val="bg1"/>
                </a:solidFill>
                <a:latin typeface="Acumin Pro Semibold" panose="020B0504020202020204" pitchFamily="34" charset="77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FD9354-A837-7044-876A-C7ACD98051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4858" b="-27184"/>
          <a:stretch/>
        </p:blipFill>
        <p:spPr>
          <a:xfrm>
            <a:off x="573583" y="6046656"/>
            <a:ext cx="2617852" cy="4794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16A5E4-A683-0C40-959F-8DE37561FE2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3" y="6034882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46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92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Pictu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" descr="Description of Picture">
            <a:extLst>
              <a:ext uri="{FF2B5EF4-FFF2-40B4-BE49-F238E27FC236}">
                <a16:creationId xmlns:a16="http://schemas.microsoft.com/office/drawing/2014/main" id="{B6A7C9B5-3617-0144-A4ED-16186741E8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anchor="ctr" anchorCtr="1"/>
          <a:lstStyle>
            <a:lvl1pPr marL="0" indent="0" algn="ctr">
              <a:buFontTx/>
              <a:buNone/>
              <a:defRPr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hoto Caption">
            <a:extLst>
              <a:ext uri="{FF2B5EF4-FFF2-40B4-BE49-F238E27FC236}">
                <a16:creationId xmlns:a16="http://schemas.microsoft.com/office/drawing/2014/main" id="{0D6DAF39-EE35-6843-807B-FF770BE212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508000" y="304800"/>
            <a:ext cx="3838891" cy="1004121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1800" b="1" i="0" cap="none" spc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r>
              <a:rPr lang="en-US" dirty="0"/>
              <a:t>Brief photo caption. Place in top left or right corner. </a:t>
            </a:r>
            <a:r>
              <a:rPr lang="en-US" dirty="0" err="1"/>
              <a:t>Acumin</a:t>
            </a:r>
            <a:r>
              <a:rPr lang="en-US" dirty="0"/>
              <a:t> Pro Bold 18 pt. Make text black or white for legibility.</a:t>
            </a:r>
          </a:p>
        </p:txBody>
      </p:sp>
      <p:pic>
        <p:nvPicPr>
          <p:cNvPr id="29" name="Gold Triangle">
            <a:extLst>
              <a:ext uri="{FF2B5EF4-FFF2-40B4-BE49-F238E27FC236}">
                <a16:creationId xmlns:a16="http://schemas.microsoft.com/office/drawing/2014/main" id="{6C3B8210-1510-C644-9CE9-0E6E1BA99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19" name="Date">
            <a:extLst>
              <a:ext uri="{FF2B5EF4-FFF2-40B4-BE49-F238E27FC236}">
                <a16:creationId xmlns:a16="http://schemas.microsoft.com/office/drawing/2014/main" id="{AAF94E19-ED71-7845-B4E1-5D3EA4F259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32276" y="6202177"/>
            <a:ext cx="1142267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3/11/25</a:t>
            </a:fld>
            <a:endParaRPr lang="en-US" dirty="0"/>
          </a:p>
        </p:txBody>
      </p:sp>
      <p:cxnSp>
        <p:nvCxnSpPr>
          <p:cNvPr id="22" name="Line">
            <a:extLst>
              <a:ext uri="{FF2B5EF4-FFF2-40B4-BE49-F238E27FC236}">
                <a16:creationId xmlns:a16="http://schemas.microsoft.com/office/drawing/2014/main" id="{6E05FCF8-5823-9D4D-B7F3-412E5BDD4E01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">
            <a:extLst>
              <a:ext uri="{FF2B5EF4-FFF2-40B4-BE49-F238E27FC236}">
                <a16:creationId xmlns:a16="http://schemas.microsoft.com/office/drawing/2014/main" id="{14A543BD-A296-7346-B649-5BA64898A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5DCED6-DD74-A047-8ABB-9CA6E708F5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5235" b="-1837"/>
          <a:stretch/>
        </p:blipFill>
        <p:spPr>
          <a:xfrm>
            <a:off x="573584" y="6046656"/>
            <a:ext cx="2599923" cy="3839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6594FD-A938-5841-85EB-FBF4499AEF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4" y="6042986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258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352" userDrawn="1">
          <p15:clr>
            <a:srgbClr val="FBAE40"/>
          </p15:clr>
        </p15:guide>
        <p15:guide id="8" orient="horz" pos="192" userDrawn="1">
          <p15:clr>
            <a:srgbClr val="FBAE40"/>
          </p15:clr>
        </p15:guide>
        <p15:guide id="9" pos="32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Fact/Highl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ld Background">
            <a:extLst>
              <a:ext uri="{FF2B5EF4-FFF2-40B4-BE49-F238E27FC236}">
                <a16:creationId xmlns:a16="http://schemas.microsoft.com/office/drawing/2014/main" id="{5CCAEC11-865D-CB4B-88E8-5AF51FB37FBE}"/>
              </a:ext>
            </a:extLst>
          </p:cNvPr>
          <p:cNvSpPr/>
          <p:nvPr/>
        </p:nvSpPr>
        <p:spPr>
          <a:xfrm>
            <a:off x="1" y="0"/>
            <a:ext cx="12191999" cy="68522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Heading">
            <a:extLst>
              <a:ext uri="{FF2B5EF4-FFF2-40B4-BE49-F238E27FC236}">
                <a16:creationId xmlns:a16="http://schemas.microsoft.com/office/drawing/2014/main" id="{4D7D7E43-151C-6148-8D70-1135C4C4B7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2893545" y="1466567"/>
            <a:ext cx="6419331" cy="1210973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ctr">
              <a:defRPr sz="8600" b="0" i="0" cap="none" spc="0">
                <a:solidFill>
                  <a:schemeClr val="accent2"/>
                </a:solidFill>
                <a:latin typeface="United Sans Reg Medium" pitchFamily="2" charset="77"/>
              </a:defRPr>
            </a:lvl1pPr>
          </a:lstStyle>
          <a:p>
            <a:r>
              <a:rPr lang="en-US" dirty="0"/>
              <a:t>123</a:t>
            </a:r>
          </a:p>
        </p:txBody>
      </p:sp>
      <p:sp>
        <p:nvSpPr>
          <p:cNvPr id="20" name="Black Bar">
            <a:extLst>
              <a:ext uri="{FF2B5EF4-FFF2-40B4-BE49-F238E27FC236}">
                <a16:creationId xmlns:a16="http://schemas.microsoft.com/office/drawing/2014/main" id="{EACB2F0C-1C3D-CD48-AD13-7B5AD683F7C7}"/>
              </a:ext>
            </a:extLst>
          </p:cNvPr>
          <p:cNvSpPr/>
          <p:nvPr/>
        </p:nvSpPr>
        <p:spPr>
          <a:xfrm>
            <a:off x="2648277" y="2744421"/>
            <a:ext cx="6905456" cy="4409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Subhead">
            <a:extLst>
              <a:ext uri="{FF2B5EF4-FFF2-40B4-BE49-F238E27FC236}">
                <a16:creationId xmlns:a16="http://schemas.microsoft.com/office/drawing/2014/main" id="{0B79470A-88E7-9241-9D11-9A69D76233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648276" y="2706475"/>
            <a:ext cx="6895463" cy="553998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3600" b="1" i="0" spc="300">
                <a:solidFill>
                  <a:schemeClr val="accent4"/>
                </a:solidFill>
                <a:latin typeface="United Sans Cd Md" pitchFamily="50" charset="0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TOPIC OR TITLE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BD416322-CF1A-F143-B2A9-844B608C50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75268" y="3540352"/>
            <a:ext cx="6678467" cy="1122744"/>
          </a:xfr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normalizeH="0" baseline="0">
                <a:solidFill>
                  <a:schemeClr val="bg1"/>
                </a:solidFill>
                <a:latin typeface="Acumin Pro Medium" panose="020B0504020202020204" pitchFamily="34" charset="77"/>
              </a:defRPr>
            </a:lvl1pPr>
          </a:lstStyle>
          <a:p>
            <a:pPr lvl="0"/>
            <a:r>
              <a:rPr lang="en-US" dirty="0"/>
              <a:t>Fact or highlight. </a:t>
            </a:r>
            <a:r>
              <a:rPr lang="en-US" dirty="0" err="1"/>
              <a:t>Acumin</a:t>
            </a:r>
            <a:r>
              <a:rPr lang="en-US" dirty="0"/>
              <a:t> Pro Medium 24 pt. Keep it short with bite-size chunks of information.</a:t>
            </a:r>
          </a:p>
        </p:txBody>
      </p:sp>
      <p:pic>
        <p:nvPicPr>
          <p:cNvPr id="24" name="Gold Triangle">
            <a:extLst>
              <a:ext uri="{FF2B5EF4-FFF2-40B4-BE49-F238E27FC236}">
                <a16:creationId xmlns:a16="http://schemas.microsoft.com/office/drawing/2014/main" id="{4DC803D7-BDE8-2740-B36D-EB98236EB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25" name="Date">
            <a:extLst>
              <a:ext uri="{FF2B5EF4-FFF2-40B4-BE49-F238E27FC236}">
                <a16:creationId xmlns:a16="http://schemas.microsoft.com/office/drawing/2014/main" id="{A7492D50-D618-9F40-B9F2-9B084418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54195" y="6202177"/>
            <a:ext cx="1020348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3/11/25</a:t>
            </a:fld>
            <a:endParaRPr lang="en-US" dirty="0"/>
          </a:p>
        </p:txBody>
      </p:sp>
      <p:cxnSp>
        <p:nvCxnSpPr>
          <p:cNvPr id="27" name="Line">
            <a:extLst>
              <a:ext uri="{FF2B5EF4-FFF2-40B4-BE49-F238E27FC236}">
                <a16:creationId xmlns:a16="http://schemas.microsoft.com/office/drawing/2014/main" id="{8F96F97C-D2D6-7949-BDC5-C0B91FB918BD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 Number">
            <a:extLst>
              <a:ext uri="{FF2B5EF4-FFF2-40B4-BE49-F238E27FC236}">
                <a16:creationId xmlns:a16="http://schemas.microsoft.com/office/drawing/2014/main" id="{8E13B548-F076-CF46-A887-15D7D4869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90F7AF6-B45B-7C4B-9526-3F12ECCA7C4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582" y="6040868"/>
            <a:ext cx="479514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93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orient="horz" pos="1008" userDrawn="1">
          <p15:clr>
            <a:srgbClr val="FBAE40"/>
          </p15:clr>
        </p15:guide>
        <p15:guide id="8" orient="horz" pos="148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ld Background">
            <a:extLst>
              <a:ext uri="{FF2B5EF4-FFF2-40B4-BE49-F238E27FC236}">
                <a16:creationId xmlns:a16="http://schemas.microsoft.com/office/drawing/2014/main" id="{F59025A6-822F-2D44-9F31-61A4A63F5C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ctrTitle" hasCustomPrompt="1"/>
          </p:nvPr>
        </p:nvSpPr>
        <p:spPr bwMode="blackWhite">
          <a:xfrm>
            <a:off x="1452193" y="1557666"/>
            <a:ext cx="7334529" cy="85408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6000" b="1" i="1" spc="0">
                <a:solidFill>
                  <a:schemeClr val="bg1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900775FC-E9E4-FF46-A522-92CC391960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76416" y="2578489"/>
            <a:ext cx="7334521" cy="880790"/>
          </a:xfr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normalizeH="0"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pPr lvl="0"/>
            <a:r>
              <a:rPr lang="en-US" dirty="0"/>
              <a:t>Conclusion, call to action or contact information.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</p:txBody>
      </p:sp>
      <p:pic>
        <p:nvPicPr>
          <p:cNvPr id="21" name="Black Triangle">
            <a:extLst>
              <a:ext uri="{FF2B5EF4-FFF2-40B4-BE49-F238E27FC236}">
                <a16:creationId xmlns:a16="http://schemas.microsoft.com/office/drawing/2014/main" id="{237F821D-D4B4-C442-814B-E1605BD75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22" name="Date">
            <a:extLst>
              <a:ext uri="{FF2B5EF4-FFF2-40B4-BE49-F238E27FC236}">
                <a16:creationId xmlns:a16="http://schemas.microsoft.com/office/drawing/2014/main" id="{F8CD2E15-DFA2-0F4C-8839-A9AD4504A2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4526" y="6202177"/>
            <a:ext cx="1090017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3/11/25</a:t>
            </a:fld>
            <a:endParaRPr lang="en-US" dirty="0"/>
          </a:p>
        </p:txBody>
      </p:sp>
      <p:cxnSp>
        <p:nvCxnSpPr>
          <p:cNvPr id="25" name="Line">
            <a:extLst>
              <a:ext uri="{FF2B5EF4-FFF2-40B4-BE49-F238E27FC236}">
                <a16:creationId xmlns:a16="http://schemas.microsoft.com/office/drawing/2014/main" id="{A45DD0F1-B8FD-0047-817A-E2982F127A6A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">
            <a:extLst>
              <a:ext uri="{FF2B5EF4-FFF2-40B4-BE49-F238E27FC236}">
                <a16:creationId xmlns:a16="http://schemas.microsoft.com/office/drawing/2014/main" id="{ACFC5D5C-1C9B-F148-A910-72ADDA93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10F097-111B-D544-A391-85BAD934E1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585" y="6037768"/>
            <a:ext cx="479514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2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92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141394" y="964692"/>
            <a:ext cx="7917007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1394" y="2638046"/>
            <a:ext cx="7917007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54195" y="6202177"/>
            <a:ext cx="1020348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>
                    <a:alpha val="70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fld id="{E0C8DACD-4E35-4E4C-AC75-C3DE50F04E7E}" type="datetime1">
              <a:rPr lang="en-US" smtClean="0"/>
              <a:pPr/>
              <a:t>3/11/25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7845" y="6219163"/>
            <a:ext cx="60755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9112" y="6181281"/>
            <a:ext cx="487680" cy="365760"/>
          </a:xfrm>
          <a:prstGeom prst="ellipse">
            <a:avLst/>
          </a:prstGeom>
          <a:noFill/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000" b="1" i="0" spc="0" baseline="0">
                <a:solidFill>
                  <a:schemeClr val="bg1"/>
                </a:solidFill>
                <a:latin typeface="Acumin Pro Semibold" panose="020B0504020202020204" pitchFamily="34" charset="77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DFF833F-712C-324A-8187-5455C581BDBA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336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09" r:id="rId2"/>
    <p:sldLayoutId id="2147483720" r:id="rId3"/>
    <p:sldLayoutId id="2147483721" r:id="rId4"/>
    <p:sldLayoutId id="2147483722" r:id="rId5"/>
    <p:sldLayoutId id="2147483723" r:id="rId6"/>
    <p:sldLayoutId id="2147483724" r:id="rId7"/>
  </p:sldLayoutIdLst>
  <p:hf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article/10.1007/s11747-019-00695-1?" TargetMode="External"/><Relationship Id="rId2" Type="http://schemas.openxmlformats.org/officeDocument/2006/relationships/hyperlink" Target="https://www.sciencedirect.com/science/article/pii/B9780081003718000099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annualreviews.org/doi/full/10.1146/annurev-ecolsys-110512-13581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google.com/url?sa=i&amp;url=https%3A%2F%2Fwww.animateyour.science%2Fpost%2Fhow-to-design-an-impactful-3mt-slide-with-examples&amp;psig=AOvVaw1eGaE97XN364A-ISjEwJhd&amp;ust=1708809854447000&amp;source=images&amp;cd=vfe&amp;opi=89978449&amp;ved=0CBMQjRxqFwoTCPjTzPSywoQDFQAAAAAdAAAAABAi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vimeo.com/866199713?share=copy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vimeo.com/464055881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he-examples-book.com/crp/students/spring2025/video_guidelines#rubric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dh0pJdgY6Lc?start=184&amp;feature=oembed" TargetMode="External"/><Relationship Id="rId4" Type="http://schemas.openxmlformats.org/officeDocument/2006/relationships/hyperlink" Target="https://threeminutethesis.uq.edu.au/watch-3m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C6DAED2-C73D-2443-84E6-FD89A1066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0117" y="1626244"/>
            <a:ext cx="5933959" cy="2262158"/>
          </a:xfrm>
        </p:spPr>
        <p:txBody>
          <a:bodyPr/>
          <a:lstStyle/>
          <a:p>
            <a:r>
              <a:rPr lang="en-US" dirty="0" err="1"/>
              <a:t>sPRINT</a:t>
            </a:r>
            <a:r>
              <a:rPr lang="en-US" dirty="0"/>
              <a:t> #4:</a:t>
            </a:r>
            <a:br>
              <a:rPr lang="en-US" dirty="0"/>
            </a:br>
            <a:r>
              <a:rPr lang="en-US" dirty="0"/>
              <a:t>3 MINUTE THESIS LAB FACILITATION GUIDE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4EEC893F-2E6E-8648-8011-345CAE34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3/11/25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C6C36F4-D49A-904E-968D-C3A9784AB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743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4 Assignment 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1D37C11B-143A-F242-BB46-7995C2A2FD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1902" y="1723231"/>
            <a:ext cx="9868904" cy="3411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Select one of the following research papers to do a 3-minute thesis on.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hlinkClick r:id="rId2"/>
              </a:rPr>
              <a:t>Ice cream</a:t>
            </a: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>
                <a:hlinkClick r:id="rId3"/>
              </a:rPr>
              <a:t>The future of social media in marketing</a:t>
            </a: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>
                <a:hlinkClick r:id="rId4"/>
              </a:rPr>
              <a:t>The evolution of animal domestication</a:t>
            </a:r>
            <a:endParaRPr lang="en-US" sz="2400" dirty="0"/>
          </a:p>
          <a:p>
            <a:pPr lvl="1"/>
            <a:r>
              <a:rPr lang="en-US" sz="2200" dirty="0"/>
              <a:t>Create a 3-minute thesis and submit it on </a:t>
            </a:r>
            <a:r>
              <a:rPr lang="en-US" sz="2200" dirty="0" err="1"/>
              <a:t>Gradescope</a:t>
            </a:r>
            <a:r>
              <a:rPr lang="en-US" sz="2200" dirty="0"/>
              <a:t>.</a:t>
            </a:r>
          </a:p>
          <a:p>
            <a:pPr lvl="1"/>
            <a:r>
              <a:rPr lang="en-US" sz="2200" dirty="0"/>
              <a:t>The </a:t>
            </a:r>
            <a:r>
              <a:rPr lang="en-US" sz="2200" dirty="0" err="1"/>
              <a:t>Gradescope</a:t>
            </a:r>
            <a:r>
              <a:rPr lang="en-US" sz="2200" dirty="0"/>
              <a:t> submission will include:</a:t>
            </a:r>
          </a:p>
          <a:p>
            <a:pPr lvl="2"/>
            <a:r>
              <a:rPr lang="en-US" sz="2200" dirty="0"/>
              <a:t>1 initial video recording uploaded to YouTube. Students do not need to add closed captions to this professional development assignment.</a:t>
            </a:r>
          </a:p>
          <a:p>
            <a:pPr marL="0" lvl="0" indent="0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3/11/25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823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3354486-2A6A-DD4E-9A8D-861B2E20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193" y="2586461"/>
            <a:ext cx="7334529" cy="1685077"/>
          </a:xfrm>
        </p:spPr>
        <p:txBody>
          <a:bodyPr/>
          <a:lstStyle/>
          <a:p>
            <a:r>
              <a:rPr lang="en-US" dirty="0"/>
              <a:t>guidelines for 3MT Professional development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0B04DDC6-A6C5-6D40-8160-BEDB0CF8C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3/11/25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05C2BE5-BF22-EF46-A621-4EB44D38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98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4 Assignment 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1D37C11B-143A-F242-BB46-7995C2A2FD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1902" y="1723231"/>
            <a:ext cx="6798631" cy="3937340"/>
          </a:xfrm>
        </p:spPr>
        <p:txBody>
          <a:bodyPr>
            <a:normAutofit/>
          </a:bodyPr>
          <a:lstStyle/>
          <a:p>
            <a:r>
              <a:rPr lang="en-US" sz="2400" dirty="0"/>
              <a:t>You may use 5-6 PowerPoint slides, and you may include transitions or animations.</a:t>
            </a:r>
          </a:p>
          <a:p>
            <a:r>
              <a:rPr lang="en-US" sz="2400" dirty="0"/>
              <a:t>You are limited to 3 minutes maximum.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2 minutes minimum.</a:t>
            </a:r>
          </a:p>
          <a:p>
            <a:r>
              <a:rPr lang="en-US" sz="2400" dirty="0"/>
              <a:t>Presentations are to be spoken word (e.g. no poems, raps, or songs)</a:t>
            </a:r>
          </a:p>
          <a:p>
            <a:pPr marL="0" lvl="0" indent="0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3/11/25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9" name="Picture 5" descr="How to design an impactful 3MT slide (with examples!)">
            <a:hlinkClick r:id="rId2"/>
            <a:extLst>
              <a:ext uri="{FF2B5EF4-FFF2-40B4-BE49-F238E27FC236}">
                <a16:creationId xmlns:a16="http://schemas.microsoft.com/office/drawing/2014/main" id="{B7CD25E7-DDD8-D21D-F5F1-29165A88F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384" y="1247294"/>
            <a:ext cx="3061292" cy="213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64B2A9-28B1-D404-DEAF-97DD5AA0350B}"/>
              </a:ext>
            </a:extLst>
          </p:cNvPr>
          <p:cNvSpPr txBox="1"/>
          <p:nvPr/>
        </p:nvSpPr>
        <p:spPr>
          <a:xfrm>
            <a:off x="8146384" y="3320012"/>
            <a:ext cx="3447143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hlinkClick r:id="rId4"/>
              </a:rPr>
              <a:t>2020 Asia-Pacific 3MT Final Winner - Luo Yifei - “Listening in on Plants through a Conductive Liquid Glue”</a:t>
            </a:r>
            <a:endParaRPr lang="en-US" sz="1050" dirty="0"/>
          </a:p>
        </p:txBody>
      </p:sp>
      <p:pic>
        <p:nvPicPr>
          <p:cNvPr id="10" name="Picture 9" descr="A cartoon of mattresses with text and symbols&#10;&#10;Description automatically generated">
            <a:extLst>
              <a:ext uri="{FF2B5EF4-FFF2-40B4-BE49-F238E27FC236}">
                <a16:creationId xmlns:a16="http://schemas.microsoft.com/office/drawing/2014/main" id="{BDDEE783-3D16-E610-1A51-E5D53D8880A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t="5584" r="1466" b="4287"/>
          <a:stretch/>
        </p:blipFill>
        <p:spPr>
          <a:xfrm>
            <a:off x="8218474" y="4060125"/>
            <a:ext cx="3110058" cy="16255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00E2F61-D178-B704-1FFA-F7CE29C9852D}"/>
              </a:ext>
            </a:extLst>
          </p:cNvPr>
          <p:cNvSpPr txBox="1"/>
          <p:nvPr/>
        </p:nvSpPr>
        <p:spPr>
          <a:xfrm>
            <a:off x="8146384" y="5848748"/>
            <a:ext cx="317524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linkClick r:id="rId6"/>
              </a:rPr>
              <a:t>2023 UQ 3MT Final Winner - Emily Cooper - “The best mattress is a zinc mattress”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871059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4 Assignment </a:t>
            </a:r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3/11/25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9FCFE2EF-25EA-67CE-38F4-EAF70CCE7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305" y="1339396"/>
            <a:ext cx="898903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2886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4 Rubric </a:t>
            </a:r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3/11/25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BAE4CE-0BF8-B7F4-7C00-1A464F4C3345}"/>
              </a:ext>
            </a:extLst>
          </p:cNvPr>
          <p:cNvSpPr txBox="1"/>
          <p:nvPr/>
        </p:nvSpPr>
        <p:spPr>
          <a:xfrm>
            <a:off x="607351" y="1331880"/>
            <a:ext cx="10744200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ea typeface="Calibri" panose="020F0502020204030204"/>
                <a:cs typeface="Calibri"/>
              </a:rPr>
              <a:t>Content Clarity (15 points)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ea typeface="Calibri" panose="020F0502020204030204"/>
                <a:cs typeface="Calibri"/>
              </a:rPr>
              <a:t>Logical Flow(15 points)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ea typeface="Calibri" panose="020F0502020204030204"/>
                <a:cs typeface="Calibri"/>
              </a:rPr>
              <a:t>Project Relevance &amp; Impact(15 points)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ea typeface="Calibri" panose="020F0502020204030204"/>
                <a:cs typeface="Calibri"/>
              </a:rPr>
              <a:t>Engagement(15 points)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ea typeface="Calibri" panose="020F0502020204030204"/>
                <a:cs typeface="Calibri"/>
              </a:rPr>
              <a:t>Slide Design(15 points)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ea typeface="Calibri" panose="020F0502020204030204"/>
                <a:cs typeface="Calibri"/>
              </a:rPr>
              <a:t>Delivery(10 points)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ea typeface="Calibri" panose="020F0502020204030204"/>
                <a:cs typeface="Calibri"/>
              </a:rPr>
              <a:t>ADA Closed Caption(10 points)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ea typeface="Calibri" panose="020F0502020204030204"/>
                <a:cs typeface="Calibri"/>
              </a:rPr>
              <a:t>Duration(5 points)</a:t>
            </a:r>
          </a:p>
          <a:p>
            <a:endParaRPr lang="en-US" sz="2000" b="1" dirty="0">
              <a:ea typeface="Calibri" panose="020F0502020204030204"/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Full rubric: </a:t>
            </a:r>
            <a:r>
              <a:rPr lang="en-US" sz="2000" dirty="0">
                <a:ea typeface="+mn-lt"/>
                <a:cs typeface="+mn-lt"/>
                <a:hlinkClick r:id="rId2"/>
              </a:rPr>
              <a:t>https://the-examples-book.com/crp/students/spring2025/video_guidelines#rubric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  <a:p>
            <a:endParaRPr lang="en-US" sz="14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712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3354486-2A6A-DD4E-9A8D-861B2E20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193" y="2586461"/>
            <a:ext cx="7334529" cy="854080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0B04DDC6-A6C5-6D40-8160-BEDB0CF8C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3/11/25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05C2BE5-BF22-EF46-A621-4EB44D38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010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3 Minute Thesis Example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1D37C11B-143A-F242-BB46-7995C2A2FD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1902" y="1723231"/>
            <a:ext cx="9868904" cy="34115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 marL="0" lvl="0" indent="0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3/11/25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Online Media 4" title="2014 Three Minute Thesis winning presentation by Emily Johnston">
            <a:hlinkClick r:id="" action="ppaction://media"/>
            <a:extLst>
              <a:ext uri="{FF2B5EF4-FFF2-40B4-BE49-F238E27FC236}">
                <a16:creationId xmlns:a16="http://schemas.microsoft.com/office/drawing/2014/main" id="{E41C2C30-95F4-A6BD-0EE8-F4E8E82C732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306050" y="1197582"/>
            <a:ext cx="7601445" cy="42974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B28CC3-ADAB-36BC-8FC4-62C5BBD1286A}"/>
              </a:ext>
            </a:extLst>
          </p:cNvPr>
          <p:cNvSpPr txBox="1"/>
          <p:nvPr/>
        </p:nvSpPr>
        <p:spPr>
          <a:xfrm>
            <a:off x="2944979" y="5651336"/>
            <a:ext cx="77789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Other examples https://threeminutethesis.uq.edu.au/watch-3mt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752946"/>
      </p:ext>
    </p:extLst>
  </p:cSld>
  <p:clrMapOvr>
    <a:masterClrMapping/>
  </p:clrMapOvr>
</p:sld>
</file>

<file path=ppt/theme/theme1.xml><?xml version="1.0" encoding="utf-8"?>
<a:theme xmlns:a="http://schemas.openxmlformats.org/drawingml/2006/main" name="Purdue1">
  <a:themeElements>
    <a:clrScheme name="PurdueColors">
      <a:dk1>
        <a:srgbClr val="000000"/>
      </a:dk1>
      <a:lt1>
        <a:srgbClr val="000000"/>
      </a:lt1>
      <a:dk2>
        <a:srgbClr val="C4BFC0"/>
      </a:dk2>
      <a:lt2>
        <a:srgbClr val="C9B991"/>
      </a:lt2>
      <a:accent1>
        <a:srgbClr val="8E6F3E"/>
      </a:accent1>
      <a:accent2>
        <a:srgbClr val="555960"/>
      </a:accent2>
      <a:accent3>
        <a:srgbClr val="C9B991"/>
      </a:accent3>
      <a:accent4>
        <a:srgbClr val="FFFFFF"/>
      </a:accent4>
      <a:accent5>
        <a:srgbClr val="000000"/>
      </a:accent5>
      <a:accent6>
        <a:srgbClr val="555960"/>
      </a:accent6>
      <a:hlink>
        <a:srgbClr val="000000"/>
      </a:hlink>
      <a:folHlink>
        <a:srgbClr val="555960"/>
      </a:folHlink>
    </a:clrScheme>
    <a:fontScheme name="PurdueBrand">
      <a:majorFont>
        <a:latin typeface="Acumin Pro ExtraCondensed Smbd"/>
        <a:ea typeface=""/>
        <a:cs typeface=""/>
      </a:majorFont>
      <a:minorFont>
        <a:latin typeface="Acumin Pro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-CoE-Template_Gold_StandardScreen" id="{734A2872-EFDC-7545-8F60-D0C83ACC891D}" vid="{DA23825E-620D-D541-B6FB-A9133ED505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Purdue1</Template>
  <TotalTime>1866</TotalTime>
  <Words>280</Words>
  <Application>Microsoft Macintosh PowerPoint</Application>
  <PresentationFormat>Widescreen</PresentationFormat>
  <Paragraphs>48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Acumin Pro Semibold</vt:lpstr>
      <vt:lpstr>Acumin Pro ExtraCondensed Smbd</vt:lpstr>
      <vt:lpstr>Acumin Pro ExtraCondensed</vt:lpstr>
      <vt:lpstr>Acumin Pro</vt:lpstr>
      <vt:lpstr>Calibri</vt:lpstr>
      <vt:lpstr>Wingdings</vt:lpstr>
      <vt:lpstr>United Sans Cd Md</vt:lpstr>
      <vt:lpstr>Acumin Pro SemiCondensed</vt:lpstr>
      <vt:lpstr>Acumin Pro Medium</vt:lpstr>
      <vt:lpstr>Arial</vt:lpstr>
      <vt:lpstr>United Sans Reg Medium</vt:lpstr>
      <vt:lpstr>Purdue1</vt:lpstr>
      <vt:lpstr>sPRINT #4: 3 MINUTE THESIS LAB FACILITATION GUIDE</vt:lpstr>
      <vt:lpstr>Sprint 4 Assignment </vt:lpstr>
      <vt:lpstr>guidelines for 3MT Professional development</vt:lpstr>
      <vt:lpstr>Sprint 4 Assignment </vt:lpstr>
      <vt:lpstr>Sprint 4 Assignment </vt:lpstr>
      <vt:lpstr>Sprint 4 Rubric </vt:lpstr>
      <vt:lpstr>Examples</vt:lpstr>
      <vt:lpstr>3 Minute Thesis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Margaret Ann Betz</dc:creator>
  <cp:lastModifiedBy>Maha Bayana</cp:lastModifiedBy>
  <cp:revision>8</cp:revision>
  <dcterms:created xsi:type="dcterms:W3CDTF">2020-09-30T18:58:52Z</dcterms:created>
  <dcterms:modified xsi:type="dcterms:W3CDTF">2025-03-11T15:31:21Z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2023-06-01T15:34:56Z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7192a25c-711d-4d81-9576-b8079bddab57</vt:lpwstr>
  </property>
  <property fmtid="{D5CDD505-2E9C-101B-9397-08002B2CF9AE}" pid="8" name="MSIP_Label_4044bd30-2ed7-4c9d-9d12-46200872a97b_ContentBits">
    <vt:lpwstr>0</vt:lpwstr>
  </property>
</Properties>
</file>

<file path=docProps/thumbnail.jpeg>
</file>